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5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veat" pitchFamily="2" charset="77"/>
      <p:regular r:id="rId10"/>
      <p:bold r:id="rId11"/>
    </p:embeddedFont>
    <p:embeddedFont>
      <p:font typeface="Lobster"/>
      <p:regular r:id="rId12"/>
    </p:embeddedFont>
    <p:embeddedFont>
      <p:font typeface="Oswald" pitchFamily="2" charset="77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60" d="100"/>
          <a:sy n="160" d="100"/>
        </p:scale>
        <p:origin x="24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4f7df93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4f7df93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f7df93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f7df93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4f7df93fc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4f7df93fc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1)They visit the wards with higher co-morbidities and then the normal wards ignoring red wards.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482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4f7df93fc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4f7df93fc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4f7df93fc_1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4f7df93fc_1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f7df93fc_1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4f7df93fc_1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Celestia-R1---OverlayTitle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699418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2971799" y="4402931"/>
            <a:ext cx="36705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7956718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70000" cy="2373600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94" name="Google Shape;94;p13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3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514352" y="2481436"/>
            <a:ext cx="7598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11" name="Google Shape;111;p15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7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 rot="5400000">
            <a:off x="2945119" y="-824350"/>
            <a:ext cx="2736900" cy="75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5360421" y="1590899"/>
            <a:ext cx="38862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1508337" y="-536700"/>
            <a:ext cx="3886200" cy="58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14350" y="2481436"/>
            <a:ext cx="7598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14349" y="3583036"/>
            <a:ext cx="75987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14352" y="1606550"/>
            <a:ext cx="37464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366421" y="1606550"/>
            <a:ext cx="37464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730253" y="1663700"/>
            <a:ext cx="3531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514351" y="2152651"/>
            <a:ext cx="37476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72002" y="1670050"/>
            <a:ext cx="3542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367612" y="2152651"/>
            <a:ext cx="3746400" cy="21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9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5652190" y="685800"/>
            <a:ext cx="2460600" cy="3429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138925" y="234650"/>
            <a:ext cx="8895094" cy="10075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4E5F5"/>
                    </a:gs>
                    <a:gs pos="100000">
                      <a:srgbClr val="70A4D5"/>
                    </a:gs>
                  </a:gsLst>
                  <a:lin ang="5400012" scaled="0"/>
                </a:gradFill>
                <a:latin typeface="Comic Sans MS"/>
              </a:rPr>
              <a:t>Mobile vans to test for COVID-19 Infection</a:t>
            </a:r>
          </a:p>
        </p:txBody>
      </p:sp>
      <p:sp>
        <p:nvSpPr>
          <p:cNvPr id="145" name="Google Shape;145;p19"/>
          <p:cNvSpPr txBox="1"/>
          <p:nvPr/>
        </p:nvSpPr>
        <p:spPr>
          <a:xfrm>
            <a:off x="6532925" y="2571750"/>
            <a:ext cx="2501100" cy="25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u="sng">
                <a:solidFill>
                  <a:srgbClr val="EFEFEF"/>
                </a:solidFill>
              </a:rPr>
              <a:t>CodeBlooded</a:t>
            </a:r>
            <a:r>
              <a:rPr lang="en" sz="2500" b="1">
                <a:solidFill>
                  <a:srgbClr val="EFEFEF"/>
                </a:solidFill>
              </a:rPr>
              <a:t>:</a:t>
            </a:r>
            <a:endParaRPr sz="2500" b="1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Akansha Agarwal</a:t>
            </a:r>
            <a:endParaRPr sz="23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Aman Kapoor</a:t>
            </a:r>
            <a:endParaRPr sz="23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Ankit Yadav</a:t>
            </a:r>
            <a:endParaRPr sz="23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Alajangi Niharika</a:t>
            </a:r>
            <a:endParaRPr sz="23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Aman Kumar</a:t>
            </a:r>
            <a:endParaRPr sz="23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50" y="1843900"/>
            <a:ext cx="4098750" cy="29586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5" y="2299175"/>
            <a:ext cx="1502675" cy="2048074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stA="89000" endPos="38000" dist="66675" dir="5400000" fadeDir="5400012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678813" y="127811"/>
            <a:ext cx="7562715" cy="4360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Receiving input on wards in Bangalore</a:t>
            </a: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5" y="859775"/>
            <a:ext cx="3995875" cy="249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790650" y="3354750"/>
            <a:ext cx="3178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BANGALORE WARDS MAP</a:t>
            </a:r>
            <a:endParaRPr sz="2200" b="1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234763" y="3935700"/>
            <a:ext cx="4091700" cy="937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1C232"/>
                </a:solidFill>
              </a:rPr>
              <a:t>The VANS find an alternative path to reach the wards and do not pass the </a:t>
            </a:r>
            <a:r>
              <a:rPr lang="en" sz="2100" b="1">
                <a:solidFill>
                  <a:srgbClr val="A61C00"/>
                </a:solidFill>
              </a:rPr>
              <a:t>containment zones</a:t>
            </a:r>
            <a:r>
              <a:rPr lang="en" sz="2000" b="1">
                <a:solidFill>
                  <a:srgbClr val="F1C232"/>
                </a:solidFill>
              </a:rPr>
              <a:t>.</a:t>
            </a:r>
            <a:endParaRPr sz="2000" b="1">
              <a:solidFill>
                <a:srgbClr val="F1C232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785050" y="741000"/>
            <a:ext cx="3996000" cy="3194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DISPLAY OF THE COLLECTED INPUT</a:t>
            </a:r>
            <a:endParaRPr sz="2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ON THE WEBSITE CREATED BY US:</a:t>
            </a:r>
            <a:endParaRPr sz="2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4785050" y="3935700"/>
            <a:ext cx="4359000" cy="1207500"/>
          </a:xfrm>
          <a:prstGeom prst="cloudCallout">
            <a:avLst>
              <a:gd name="adj1" fmla="val -70361"/>
              <a:gd name="adj2" fmla="val 39488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WE INTEND TO DO THIS BY:1)Visting those wards with higher co-morbidities.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2)Then visit wards with higher probable cases avoiding the hot spots by marking them.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l="7646" t="4502" b="3611"/>
          <a:stretch/>
        </p:blipFill>
        <p:spPr>
          <a:xfrm>
            <a:off x="4785050" y="1585600"/>
            <a:ext cx="3995875" cy="2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186825" y="127800"/>
            <a:ext cx="8833379" cy="4961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Interface to receive inputs from Aarogya-Sethu App</a:t>
            </a:r>
          </a:p>
        </p:txBody>
      </p:sp>
      <p:sp>
        <p:nvSpPr>
          <p:cNvPr id="164" name="Google Shape;164;p21"/>
          <p:cNvSpPr txBox="1"/>
          <p:nvPr/>
        </p:nvSpPr>
        <p:spPr>
          <a:xfrm>
            <a:off x="106975" y="2956075"/>
            <a:ext cx="31947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6B26B"/>
                </a:solidFill>
                <a:latin typeface="Verdana"/>
                <a:ea typeface="Verdana"/>
                <a:cs typeface="Verdana"/>
                <a:sym typeface="Verdana"/>
              </a:rPr>
              <a:t>We created a GUI using which we scrap data from website and it also serves as a coronavirus notifier.We can download the data in html,json or csv format from website.</a:t>
            </a:r>
            <a:endParaRPr sz="1600" b="1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6B26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5858" t="2963" r="14428" b="4426"/>
          <a:stretch/>
        </p:blipFill>
        <p:spPr>
          <a:xfrm>
            <a:off x="186825" y="959375"/>
            <a:ext cx="2939126" cy="19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59050" y="799625"/>
            <a:ext cx="3194700" cy="4009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l="30416" t="9813" r="29775" b="8473"/>
          <a:stretch/>
        </p:blipFill>
        <p:spPr>
          <a:xfrm>
            <a:off x="3485788" y="3611125"/>
            <a:ext cx="1214100" cy="13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3828950" y="799625"/>
            <a:ext cx="2012700" cy="26358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1"/>
          <p:cNvCxnSpPr/>
          <p:nvPr/>
        </p:nvCxnSpPr>
        <p:spPr>
          <a:xfrm rot="10800000" flipH="1">
            <a:off x="5937388" y="2111525"/>
            <a:ext cx="974400" cy="120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21"/>
          <p:cNvSpPr/>
          <p:nvPr/>
        </p:nvSpPr>
        <p:spPr>
          <a:xfrm>
            <a:off x="7007550" y="799625"/>
            <a:ext cx="2012700" cy="2635800"/>
          </a:xfrm>
          <a:prstGeom prst="rect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 rot="187">
            <a:off x="4884000" y="3515258"/>
            <a:ext cx="3960576" cy="1517508"/>
          </a:xfrm>
          <a:prstGeom prst="cloud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We prioritize data based on co-morbidities and the zones with higher priority are visited first.</a:t>
            </a:r>
            <a:endParaRPr sz="1600" b="1"/>
          </a:p>
        </p:txBody>
      </p:sp>
      <p:sp>
        <p:nvSpPr>
          <p:cNvPr id="172" name="Google Shape;172;p21"/>
          <p:cNvSpPr txBox="1"/>
          <p:nvPr/>
        </p:nvSpPr>
        <p:spPr>
          <a:xfrm>
            <a:off x="4228250" y="863525"/>
            <a:ext cx="121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BEFORE: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406850" y="863525"/>
            <a:ext cx="121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AFTER: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 r="35608"/>
          <a:stretch/>
        </p:blipFill>
        <p:spPr>
          <a:xfrm>
            <a:off x="7007550" y="1244675"/>
            <a:ext cx="2012701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950" y="1187600"/>
            <a:ext cx="20127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218775" y="143786"/>
            <a:ext cx="8706427" cy="398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HOW WE INTEND TO CARRY OUT THE TESTING??</a:t>
            </a: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799625"/>
            <a:ext cx="8609700" cy="41904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1214438" dist="209550" dir="14820000" algn="bl" rotWithShape="0">
              <a:srgbClr val="000000">
                <a:alpha val="57000"/>
              </a:srgbClr>
            </a:outerShdw>
          </a:effectLst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50" y="119150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4782" y="947100"/>
            <a:ext cx="337563" cy="53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7204575" y="2424650"/>
            <a:ext cx="1846500" cy="26415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350" y="46754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6982" y="44310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6787" y="2763755"/>
            <a:ext cx="337574" cy="35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4303" y="2580475"/>
            <a:ext cx="233701" cy="40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8550" y="431870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7182" y="4074300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100" y="36035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5732" y="33591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5" y="33591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57" y="31147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400" y="11020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3032" y="8576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9425" y="34813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8057" y="32369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788" y="13766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9419" y="11322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000" y="116505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632" y="920650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0775" y="2576254"/>
            <a:ext cx="487599" cy="470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407" y="2331850"/>
            <a:ext cx="337563" cy="5362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575" y="21327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207" y="18883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25" y="2132779"/>
            <a:ext cx="487599" cy="470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07" name="Google Shape;20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857" y="1888375"/>
            <a:ext cx="337563" cy="5362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208" name="Google Shape;20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0675" y="131370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9307" y="1069300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975" y="360357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607" y="335917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800" y="444090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432" y="4196500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288" y="2352829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919" y="2108425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9388" y="3269754"/>
            <a:ext cx="487599" cy="47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019" y="3025350"/>
            <a:ext cx="337563" cy="5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3000" y="817600"/>
            <a:ext cx="742376" cy="7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375" y="4160670"/>
            <a:ext cx="337574" cy="40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9890" y="3952100"/>
            <a:ext cx="233701" cy="45764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7750750" y="2413225"/>
            <a:ext cx="12345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Higher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Co-morbidities wards</a:t>
            </a:r>
            <a:endParaRPr sz="1500" b="1"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6775" y="3420246"/>
            <a:ext cx="337574" cy="35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4290" y="3236966"/>
            <a:ext cx="233701" cy="40215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7777725" y="3269750"/>
            <a:ext cx="9711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Normal wards</a:t>
            </a:r>
            <a:endParaRPr sz="1500" b="1"/>
          </a:p>
        </p:txBody>
      </p:sp>
      <p:sp>
        <p:nvSpPr>
          <p:cNvPr id="225" name="Google Shape;225;p22"/>
          <p:cNvSpPr txBox="1"/>
          <p:nvPr/>
        </p:nvSpPr>
        <p:spPr>
          <a:xfrm>
            <a:off x="7768925" y="3838825"/>
            <a:ext cx="9711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Containment wards</a:t>
            </a:r>
            <a:endParaRPr sz="1500" b="1"/>
          </a:p>
        </p:txBody>
      </p:sp>
      <p:sp>
        <p:nvSpPr>
          <p:cNvPr id="226" name="Google Shape;226;p22"/>
          <p:cNvSpPr txBox="1"/>
          <p:nvPr/>
        </p:nvSpPr>
        <p:spPr>
          <a:xfrm>
            <a:off x="7675250" y="4657000"/>
            <a:ext cx="849900" cy="353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LABEL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94425" y="844050"/>
            <a:ext cx="742376" cy="7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69625" y="4093450"/>
            <a:ext cx="742376" cy="74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2"/>
          <p:cNvCxnSpPr/>
          <p:nvPr/>
        </p:nvCxnSpPr>
        <p:spPr>
          <a:xfrm>
            <a:off x="4075975" y="1125750"/>
            <a:ext cx="1863300" cy="18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41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04197 C 0.03611 -0.04321 0.03785 -0.04321 0.0434 -0.04599 C 0.04566 -0.04722 0.05035 -0.05 0.05035 -0.05 C 0.05625 -0.06049 0.04861 -0.04815 0.05625 -0.05648 C 0.05712 -0.05741 0.05764 -0.05926 0.05851 -0.06049 C 0.06181 -0.06512 0.06181 -0.06451 0.06545 -0.06667 C 0.07552 -0.07839 0.06285 -0.0642 0.0724 -0.07284 C 0.07379 -0.07407 0.07465 -0.07592 0.07587 -0.07716 C 0.07708 -0.07809 0.0783 -0.07809 0.07951 -0.07901 C 0.08472 -0.08395 0.08195 -0.08549 0.08993 -0.08734 C 0.09306 -0.08796 0.09618 -0.08858 0.09913 -0.08951 C 0.10382 -0.09074 0.10851 -0.09228 0.1132 -0.09352 C 0.12205 -0.0963 0.11788 -0.09475 0.12604 -0.09753 C 0.12795 -0.09722 0.13646 -0.09691 0.13993 -0.09352 C 0.14236 -0.09105 0.14462 -0.08796 0.14688 -0.08518 C 0.14809 -0.08395 0.14948 -0.08302 0.15035 -0.08117 C 0.15122 -0.07963 0.15191 -0.07809 0.15278 -0.07716 C 0.15504 -0.07407 0.15764 -0.07222 0.15972 -0.06883 C 0.16094 -0.06667 0.16198 -0.06451 0.1632 -0.06265 C 0.16458 -0.06018 0.16632 -0.05833 0.16788 -0.05648 C 0.16892 -0.05494 0.17031 -0.0537 0.17135 -0.05216 C 0.17257 -0.05031 0.17361 -0.04784 0.17483 -0.04599 C 0.17622 -0.04383 0.17813 -0.04228 0.17951 -0.03981 C 0.18038 -0.03796 0.1809 -0.03549 0.18177 -0.03364 C 0.18594 -0.02438 0.18368 -0.03457 0.19115 -0.0213 C 0.19219 -0.01913 0.19358 -0.01728 0.19462 -0.01512 C 0.19757 -0.00864 0.19583 -0.00957 0.19931 -0.00463 C 0.20035 -0.00309 0.20156 -0.00185 0.20278 -0.00062 C 0.20677 0.01019 0.20295 0.00185 0.20851 0.00988 C 0.21302 0.01636 0.20833 0.01235 0.21441 0.01605 C 0.22049 0.01543 0.22674 0.01543 0.23299 0.01389 C 0.23906 0.01235 0.24201 0.00741 0.24688 0.00154 C 0.24809 0.00031 0.24948 -0.00092 0.25035 -0.00247 C 0.25122 -0.00401 0.25174 -0.00586 0.25278 -0.00679 C 0.25486 -0.00864 0.25972 -0.0108 0.25972 -0.0108 C 0.26094 -0.01234 0.26198 -0.01389 0.2632 -0.01512 C 0.26684 -0.0179 0.27101 -0.01944 0.27483 -0.0213 C 0.27604 -0.02253 0.27708 -0.02438 0.2783 -0.02531 C 0.28056 -0.02716 0.28524 -0.02932 0.28524 -0.02932 C 0.29184 -0.0287 0.29861 -0.02963 0.30504 -0.02747 C 0.30903 -0.02592 0.30833 -0.01913 0.30972 -0.01512 C 0.31111 -0.01049 0.31354 -0.00741 0.31441 -0.00247 C 0.31476 -0.00062 0.31493 0.00154 0.31563 0.0037 C 0.31649 0.0071 0.3184 0.01142 0.32014 0.01389 C 0.32135 0.01543 0.32257 0.01667 0.32361 0.01821 C 0.32448 0.02006 0.325 0.02253 0.32604 0.02438 C 0.33125 0.03364 0.32865 0.02191 0.3342 0.03673 C 0.33993 0.05216 0.33247 0.03333 0.33993 0.04908 C 0.34254 0.05463 0.34167 0.05556 0.34462 0.05957 C 0.34688 0.06235 0.34931 0.06482 0.35156 0.06759 C 0.35278 0.06914 0.35382 0.07099 0.35504 0.07191 C 0.36372 0.07685 0.3599 0.07408 0.36667 0.08025 C 0.37153 0.08858 0.36615 0.07994 0.37361 0.08827 C 0.37535 0.09012 0.37674 0.09259 0.3783 0.09445 C 0.38021 0.09691 0.38229 0.09846 0.3842 0.10093 C 0.38576 0.10278 0.38715 0.10494 0.38889 0.1071 C 0.39115 0.10988 0.39375 0.11173 0.39583 0.11512 C 0.40122 0.125 0.39792 0.11975 0.40625 0.12963 C 0.41076 0.13519 0.40851 0.13303 0.4132 0.1358 C 0.41771 0.14414 0.41302 0.13673 0.4191 0.14229 C 0.42031 0.14321 0.42135 0.14506 0.42257 0.1463 C 0.42361 0.14722 0.425 0.14722 0.42604 0.14846 C 0.42847 0.15062 0.43073 0.1537 0.43299 0.15648 L 0.43993 0.16482 C 0.44115 0.16636 0.44254 0.16729 0.4434 0.16914 C 0.44427 0.17037 0.44497 0.17191 0.44583 0.17315 C 0.44809 0.17624 0.45087 0.17778 0.45278 0.18148 C 0.45469 0.18488 0.45712 0.18766 0.45868 0.19167 C 0.46146 0.19969 0.4599 0.1963 0.4632 0.20216 C 0.46528 0.21296 0.46372 0.20648 0.4691 0.22068 C 0.46979 0.22284 0.47049 0.225 0.47135 0.22685 C 0.47222 0.2284 0.47309 0.22963 0.47379 0.23117 C 0.47535 0.23488 0.4783 0.24352 0.4783 0.24352 C 0.48108 0.25833 0.47934 0.25216 0.48299 0.26204 C 0.48333 0.26482 0.48368 0.26759 0.4842 0.27037 C 0.48542 0.27624 0.48698 0.27963 0.48889 0.28488 C 0.48924 0.28673 0.48941 0.28889 0.48993 0.29105 C 0.49063 0.29321 0.49184 0.29506 0.49236 0.29722 C 0.49288 0.29969 0.49306 0.30278 0.49358 0.30556 C 0.49375 0.30741 0.49427 0.30957 0.49462 0.31173 C 0.49531 0.3179 0.49583 0.32624 0.49705 0.33241 C 0.49757 0.3358 0.49844 0.3392 0.49931 0.34259 C 0.5 0.34537 0.5007 0.34815 0.50156 0.35093 C 0.50226 0.35309 0.5033 0.35494 0.50399 0.3571 C 0.50451 0.35895 0.50469 0.36142 0.50521 0.36327 C 0.49514 0.37531 0.50781 0.36111 0.49809 0.36945 C 0.49688 0.37068 0.49566 0.37222 0.49462 0.37377 C 0.49375 0.375 0.49323 0.37685 0.49236 0.37778 C 0.49132 0.37901 0.48993 0.37932 0.48889 0.37994 C 0.4776 0.39475 0.48958 0.38025 0.48073 0.38827 C 0.4717 0.3963 0.48247 0.3892 0.47379 0.39445 C 0.4691 0.40247 0.47396 0.39506 0.46788 0.40062 C 0.46667 0.40154 0.46563 0.4037 0.46441 0.40463 C 0.46337 0.40556 0.46198 0.40587 0.46094 0.40679 C 0.45972 0.40803 0.45868 0.40988 0.45747 0.4108 C 0.45313 0.4142 0.44531 0.41729 0.44115 0.41914 C 0.42656 0.42562 0.44462 0.41729 0.43299 0.42346 C 0.43021 0.42469 0.42344 0.42716 0.42135 0.42963 L 0.41441 0.43766 L 0.41215 0.44414 " pathEditMode="relative" ptsTypes="AAAAAAAAAAAAAAAAAAAAAAAAAAAAAAAAAAAAAAAAAAAAAAAAAAAAAAAAAAAAAAAAAAAAAAAAAAAAAAAAAAAAAAAAAAAAAAAAAAAA">
                                      <p:cBhvr>
                                        <p:cTn id="6" dur="7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38 0.0355 C -0.07899 0.04229 -0.0677 0.03982 -0.08524 0.04352 C -0.09357 0.04846 -0.08316 0.0426 -0.0934 0.04784 C -0.09444 0.04846 -0.09566 0.04939 -0.09687 0.04969 C -0.10069 0.05124 -0.10486 0.05124 -0.1085 0.05402 C -0.11041 0.05525 -0.11232 0.05679 -0.11423 0.05803 C -0.11545 0.05895 -0.11666 0.05926 -0.1177 0.06019 C -0.11892 0.06111 -0.11996 0.06327 -0.12118 0.0642 C -0.12274 0.06543 -0.1243 0.06543 -0.12586 0.06636 C -0.12829 0.0676 -0.13055 0.06914 -0.13281 0.07037 C -0.13402 0.0713 -0.13541 0.0713 -0.13628 0.07253 C -0.1375 0.07408 -0.13871 0.075 -0.13993 0.07655 C -0.14392 0.08272 -0.14479 0.08673 -0.14791 0.09537 L -0.15034 0.10155 C -0.15156 0.10834 -0.1526 0.11605 -0.15503 0.12223 C -0.15555 0.12377 -0.15659 0.125 -0.15729 0.12624 C -0.15763 0.1284 -0.15781 0.13056 -0.1585 0.13241 C -0.15972 0.13673 -0.16215 0.14013 -0.16302 0.14476 C -0.16475 0.1534 -0.16354 0.14939 -0.16666 0.15741 C -0.17083 0.17994 -0.16406 0.14568 -0.17013 0.16976 C -0.171 0.17377 -0.171 0.1784 -0.17239 0.1821 L -0.17934 0.20062 C -0.1802 0.20278 -0.18125 0.20463 -0.18177 0.20679 C -0.18437 0.2213 -0.1809 0.2034 -0.18524 0.2213 C -0.18559 0.22346 -0.18576 0.22562 -0.18628 0.22747 C -0.18767 0.23179 -0.1901 0.23519 -0.19097 0.23982 C -0.19132 0.24198 -0.19149 0.24414 -0.19218 0.2463 C -0.19878 0.2676 -0.19531 0.25062 -0.19791 0.26482 C -0.19757 0.27439 -0.19739 0.28395 -0.19687 0.29383 C -0.19618 0.30371 -0.19583 0.30216 -0.19444 0.31019 C -0.19409 0.31297 -0.19375 0.31574 -0.1934 0.31852 C -0.1927 0.32253 -0.19166 0.32655 -0.19097 0.33087 C -0.18923 0.34352 -0.19027 0.33642 -0.1875 0.35155 C -0.1875 0.35155 -0.18524 0.36389 -0.18524 0.36389 L -0.18281 0.38889 C -0.18333 0.41358 -0.18298 0.43858 -0.18402 0.46327 C -0.1842 0.46574 -0.18541 0.4676 -0.18628 0.46945 C -0.18975 0.47531 -0.18958 0.47223 -0.1934 0.47562 C -0.19461 0.47685 -0.19548 0.47871 -0.19687 0.47963 C -0.19913 0.48148 -0.20138 0.48241 -0.20382 0.48395 C -0.20503 0.48457 -0.20625 0.48488 -0.20729 0.48581 C -0.20885 0.48735 -0.21024 0.4892 -0.21198 0.49013 C -0.21458 0.49136 -0.21736 0.49136 -0.22013 0.49229 C -0.22204 0.4926 -0.22395 0.49321 -0.22586 0.49414 C -0.22708 0.49476 -0.22812 0.49568 -0.22934 0.4963 C -0.23246 0.49784 -0.23576 0.49784 -0.23871 0.50031 C -0.24479 0.50587 -0.24166 0.50371 -0.24791 0.50648 C -0.25503 0.51513 -0.25017 0.50957 -0.26302 0.52099 C -0.26458 0.52253 -0.26632 0.52377 -0.2677 0.52531 C -0.27326 0.53118 -0.27343 0.5321 -0.27934 0.5355 C -0.2809 0.53642 -0.28246 0.53673 -0.28402 0.53766 C -0.28524 0.53827 -0.28628 0.5392 -0.2875 0.53982 C -0.29774 0.54476 -0.28732 0.53889 -0.29566 0.54383 C -0.30329 0.55278 -0.29513 0.54383 -0.3026 0.55 C -0.30573 0.55247 -0.30885 0.55556 -0.31198 0.55834 C -0.31354 0.55957 -0.31527 0.5605 -0.31666 0.56235 C -0.31805 0.56451 -0.31961 0.56698 -0.32118 0.56852 C -0.32222 0.56976 -0.32361 0.56976 -0.32465 0.57068 C -0.32604 0.57192 -0.32708 0.57346 -0.32829 0.57469 C -0.32934 0.57778 -0.33107 0.58334 -0.33281 0.58519 C -0.33385 0.58611 -0.33524 0.58611 -0.33628 0.58735 C -0.33767 0.58827 -0.33854 0.59013 -0.33975 0.59136 C -0.34097 0.59229 -0.34218 0.59229 -0.3434 0.59352 C -0.34583 0.59568 -0.34791 0.59908 -0.35034 0.60155 L -0.35729 0.60988 C -0.3585 0.61142 -0.35937 0.61327 -0.36076 0.6142 C -0.36961 0.61914 -0.35868 0.61235 -0.3677 0.62037 C -0.36892 0.6213 -0.37013 0.6213 -0.37118 0.62223 C -0.38316 0.63426 -0.37378 0.62809 -0.38177 0.63272 C -0.38281 0.63395 -0.38402 0.63519 -0.38524 0.63673 C -0.39097 0.64506 -0.38385 0.63642 -0.38975 0.64723 C -0.39079 0.64877 -0.39218 0.65 -0.3934 0.65124 C -0.39757 0.66266 -0.39323 0.65371 -0.39913 0.65957 C -0.41041 0.67068 -0.40173 0.66574 -0.41076 0.66976 C -0.41198 0.67192 -0.41302 0.67439 -0.41423 0.67624 C -0.41649 0.67902 -0.42118 0.68426 -0.42118 0.68426 C -0.42204 0.68642 -0.42239 0.68889 -0.42361 0.69043 C -0.42951 0.69908 -0.42534 0.68642 -0.42812 0.69692 " pathEditMode="relative" ptsTypes="AAAAAAAAAAAAAAAAAAAAAAAAAAAAAAAAAAAAAAAAAAAAAAAAAAAAAAAAAAAAAAAAAAAAAAAAAAAAAA">
                                      <p:cBhvr>
                                        <p:cTn id="8" dur="7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67 -0.00988 C 0.07049 -0.0108 0.07813 -0.0108 0.08594 -0.01204 C 0.08715 -0.01234 0.08819 -0.01358 0.08941 -0.0142 C 0.09254 -0.01574 0.09549 -0.01728 0.09879 -0.01821 C 0.1033 -0.02006 0.10799 -0.02099 0.11267 -0.02253 C 0.12153 -0.025 0.11736 -0.02376 0.12552 -0.02654 C 0.12674 -0.03364 0.12934 -0.03981 0.12656 -0.04722 C 0.12569 -0.04969 0.11944 -0.05463 0.1184 -0.05555 C 0.11615 -0.05802 0.11146 -0.06389 0.11146 -0.06389 C 0.11076 -0.06574 0.10972 -0.0679 0.1092 -0.07006 C 0.10608 -0.08117 0.11059 -0.0716 0.10573 -0.08457 C 0.10504 -0.08611 0.10417 -0.08734 0.1033 -0.08858 C 0.10208 -0.09568 0.10191 -0.09815 0.09879 -0.10525 C 0.09705 -0.10895 0.09444 -0.11142 0.09288 -0.11543 C 0.09097 -0.12037 0.08924 -0.12562 0.08715 -0.12994 C 0.08594 -0.1321 0.08472 -0.13395 0.08351 -0.13611 C 0.07882 -0.1466 0.0842 -0.13889 0.07778 -0.1466 C 0.07656 -0.14938 0.07552 -0.15216 0.07431 -0.15463 C 0.07361 -0.15617 0.07257 -0.15741 0.07188 -0.15895 C 0.06927 -0.16481 0.07049 -0.16481 0.06736 -0.16913 C 0.06615 -0.17068 0.06493 -0.17191 0.06389 -0.17346 C 0.05243 -0.19043 0.06719 -0.16944 0.05799 -0.1858 C 0.0566 -0.18827 0.05486 -0.18981 0.0533 -0.19197 C 0.0526 -0.19475 0.05208 -0.19784 0.05104 -0.20031 C 0.04861 -0.20555 0.04497 -0.20895 0.04288 -0.21481 C 0.03455 -0.23704 0.04757 -0.20339 0.03715 -0.22716 C 0.03316 -0.23611 0.03264 -0.23889 0.03004 -0.24784 C 0.02969 -0.25339 0.02934 -0.25895 0.02899 -0.2645 C 0.02865 -0.2679 0.02813 -0.2713 0.02778 -0.27469 C 0.02726 -0.28025 0.02726 -0.2858 0.02656 -0.29136 C 0.02604 -0.29568 0.025 -0.29969 0.02431 -0.3037 C 0.02257 -0.31265 0.02344 -0.30771 0.02205 -0.31821 C 0.0224 -0.32099 0.02205 -0.32438 0.02309 -0.32654 C 0.02431 -0.32839 0.02639 -0.32747 0.02778 -0.32839 C 0.02899 -0.32932 0.03004 -0.33148 0.03125 -0.33271 C 0.03368 -0.33488 0.03819 -0.3358 0.04063 -0.33673 C 0.04497 -0.33858 0.04479 -0.33858 0.04879 -0.34074 C 0.06389 -0.34012 0.07899 -0.34136 0.0941 -0.33889 C 0.09531 -0.33858 0.09462 -0.33457 0.09514 -0.33271 C 0.09618 -0.33025 0.09757 -0.32839 0.09879 -0.32654 C 0.09913 -0.32438 0.09931 -0.32222 0.09983 -0.32006 C 0.10104 -0.31574 0.10365 -0.3108 0.10573 -0.30771 C 0.10781 -0.30463 0.11076 -0.30309 0.11267 -0.29969 C 0.11458 -0.29599 0.11615 -0.29197 0.1184 -0.2892 C 0.11962 -0.28796 0.12083 -0.28673 0.12188 -0.28518 C 0.12396 -0.28179 0.12587 -0.27809 0.12778 -0.27469 C 0.13056 -0.26975 0.13316 -0.2645 0.13715 -0.26234 C 0.13941 -0.2608 0.14201 -0.26049 0.1441 -0.25802 C 0.15208 -0.24876 0.14844 -0.25154 0.15451 -0.24784 C 0.1566 -0.24413 0.15747 -0.24228 0.16024 -0.2395 C 0.16146 -0.23858 0.16267 -0.23827 0.16389 -0.23765 C 0.17379 -0.22562 0.16111 -0.23981 0.17083 -0.23117 C 0.17986 -0.22315 0.16892 -0.23025 0.17778 -0.225 C 0.18056 -0.22006 0.18316 -0.21512 0.18715 -0.21265 L 0.19063 -0.21049 C 0.20052 -0.19876 0.18785 -0.21296 0.19757 -0.20432 C 0.19879 -0.20339 0.19983 -0.20154 0.20104 -0.20031 C 0.20208 -0.19938 0.20347 -0.19938 0.20451 -0.19815 C 0.20694 -0.19568 0.2092 -0.19259 0.21146 -0.18981 L 0.21493 -0.1858 L 0.2184 -0.18179 C 0.21927 -0.17963 0.21962 -0.17716 0.22083 -0.17531 C 0.2217 -0.17407 0.22309 -0.17407 0.22431 -0.17346 C 0.22726 -0.17191 0.22969 -0.1713 0.23247 -0.16913 C 0.24444 -0.16018 0.22813 -0.17037 0.2441 -0.16111 C 0.24514 -0.16018 0.24635 -0.15926 0.24757 -0.15895 C 0.25069 -0.15833 0.25382 -0.15771 0.25677 -0.15679 C 0.25833 -0.15648 0.2599 -0.15525 0.26146 -0.15463 C 0.27222 -0.15123 0.26649 -0.15432 0.27552 -0.15062 C 0.27847 -0.14938 0.2816 -0.14784 0.28472 -0.1466 C 0.28629 -0.14568 0.28785 -0.14506 0.28941 -0.14444 C 0.29323 -0.14321 0.29722 -0.14197 0.30104 -0.14043 C 0.3026 -0.1395 0.30417 -0.13889 0.30573 -0.13827 C 0.30955 -0.13673 0.31354 -0.13642 0.31736 -0.13426 L 0.32431 -0.12994 C 0.32552 -0.12932 0.32656 -0.12809 0.32778 -0.12778 L 0.33941 -0.12592 C 0.34913 -0.12654 0.35885 -0.12685 0.3684 -0.12778 C 0.36892 -0.12809 0.37795 -0.13117 0.37899 -0.1321 C 0.37934 -0.13241 0.37899 -0.13333 0.37899 -0.13426 " pathEditMode="relative" ptsTypes="AAAAAAAAAAAAAAAAAAAAAAAAAAAAAAAAAAAAAAAAAAAAAAAAAAAAAAAAAAAAAAAAAAAAAAAAAAAAAAAA">
                                      <p:cBhvr>
                                        <p:cTn id="10" dur="7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218775" y="143776"/>
            <a:ext cx="8694254" cy="76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ALGORITHM - IMPLEMENTED USING LIST OF DICTIONARIES :</a:t>
            </a: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6050"/>
          <a:stretch/>
        </p:blipFill>
        <p:spPr>
          <a:xfrm>
            <a:off x="218775" y="1252525"/>
            <a:ext cx="4175002" cy="36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l="6205" t="19432" r="3598"/>
          <a:stretch/>
        </p:blipFill>
        <p:spPr>
          <a:xfrm>
            <a:off x="4672600" y="1252525"/>
            <a:ext cx="3873949" cy="35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 rot="340896">
            <a:off x="6557071" y="1038834"/>
            <a:ext cx="2536360" cy="1465183"/>
          </a:xfrm>
          <a:prstGeom prst="cloudCallout">
            <a:avLst>
              <a:gd name="adj1" fmla="val -30475"/>
              <a:gd name="adj2" fmla="val 64296"/>
            </a:avLst>
          </a:prstGeom>
          <a:gradFill>
            <a:gsLst>
              <a:gs pos="0">
                <a:srgbClr val="AECC7C"/>
              </a:gs>
              <a:gs pos="100000">
                <a:srgbClr val="6B883E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USING THE UPDATE BUTTON WE GET THE UPDATED TESTING DETAILS FOR EACH DAY</a:t>
            </a:r>
            <a:endParaRPr sz="1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/>
          <p:nvPr/>
        </p:nvSpPr>
        <p:spPr>
          <a:xfrm>
            <a:off x="218775" y="143775"/>
            <a:ext cx="8656643" cy="6683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MESSAGES ON APPOINTMENTS</a:t>
            </a: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l="40221" t="41835" r="36309" b="21187"/>
          <a:stretch/>
        </p:blipFill>
        <p:spPr>
          <a:xfrm>
            <a:off x="218775" y="1218200"/>
            <a:ext cx="1424826" cy="218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4"/>
          <p:cNvCxnSpPr/>
          <p:nvPr/>
        </p:nvCxnSpPr>
        <p:spPr>
          <a:xfrm rot="10800000" flipH="1">
            <a:off x="1737788" y="2397725"/>
            <a:ext cx="737400" cy="60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7" name="Google Shape;247;p24"/>
          <p:cNvSpPr txBox="1"/>
          <p:nvPr/>
        </p:nvSpPr>
        <p:spPr>
          <a:xfrm>
            <a:off x="328725" y="3267875"/>
            <a:ext cx="3248400" cy="16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218775" y="3577250"/>
            <a:ext cx="3579600" cy="13149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</a:rPr>
              <a:t>We use the Twilio API to send SMS using Python.This can be done since Python is a scripting language.We need to create an account in Twilio for this.</a:t>
            </a:r>
            <a:endParaRPr sz="1800" b="1">
              <a:solidFill>
                <a:srgbClr val="E69138"/>
              </a:solidFill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238" y="1218200"/>
            <a:ext cx="1310236" cy="21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525" y="2571762"/>
            <a:ext cx="4629899" cy="146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4"/>
          <p:cNvCxnSpPr/>
          <p:nvPr/>
        </p:nvCxnSpPr>
        <p:spPr>
          <a:xfrm>
            <a:off x="4002650" y="1198850"/>
            <a:ext cx="38700" cy="3925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4"/>
          <p:cNvCxnSpPr/>
          <p:nvPr/>
        </p:nvCxnSpPr>
        <p:spPr>
          <a:xfrm>
            <a:off x="8206275" y="1833025"/>
            <a:ext cx="31200" cy="15123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3" name="Google Shape;253;p24"/>
          <p:cNvSpPr txBox="1"/>
          <p:nvPr/>
        </p:nvSpPr>
        <p:spPr>
          <a:xfrm>
            <a:off x="4157350" y="4223800"/>
            <a:ext cx="4834200" cy="6684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69138"/>
                </a:solidFill>
              </a:rPr>
              <a:t>We can send MAIL using python by importing “smtplib”.For GMAIL we use the port no. 587.</a:t>
            </a:r>
            <a:endParaRPr sz="1800" b="1">
              <a:solidFill>
                <a:srgbClr val="E69138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697225" y="1788588"/>
            <a:ext cx="737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0000"/>
                </a:solidFill>
              </a:rPr>
              <a:t>SMS</a:t>
            </a:r>
            <a:endParaRPr sz="1900" b="1">
              <a:solidFill>
                <a:srgbClr val="FF0000"/>
              </a:solidFill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8334025" y="2059313"/>
            <a:ext cx="949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0000"/>
                </a:solidFill>
              </a:rPr>
              <a:t>MAIL</a:t>
            </a:r>
            <a:endParaRPr sz="1900" b="1">
              <a:solidFill>
                <a:srgbClr val="FF0000"/>
              </a:solidFill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/>
          </a:blip>
          <a:srcRect l="53046" t="41480" r="24281" b="21387"/>
          <a:stretch/>
        </p:blipFill>
        <p:spPr>
          <a:xfrm>
            <a:off x="4245525" y="1088825"/>
            <a:ext cx="3070774" cy="131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4"/>
          <p:cNvCxnSpPr/>
          <p:nvPr/>
        </p:nvCxnSpPr>
        <p:spPr>
          <a:xfrm rot="10800000" flipH="1">
            <a:off x="7067650" y="1833025"/>
            <a:ext cx="929100" cy="132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218775" y="143775"/>
            <a:ext cx="8772685" cy="6683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lin ang="5400012" scaled="0"/>
                </a:gradFill>
                <a:latin typeface="Impact"/>
              </a:rPr>
              <a:t>DASHBOARD FOR WARD WISE STATUS</a:t>
            </a:r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 l="7646" t="4502" b="3611"/>
          <a:stretch/>
        </p:blipFill>
        <p:spPr>
          <a:xfrm>
            <a:off x="218775" y="966825"/>
            <a:ext cx="3212026" cy="2823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287600" y="3789925"/>
            <a:ext cx="3074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</a:rPr>
              <a:t>Displaying on our website the status of each ward, the wards tested and the wards remaining to be tested.</a:t>
            </a:r>
            <a:endParaRPr sz="1600" b="1">
              <a:solidFill>
                <a:schemeClr val="lt2"/>
              </a:solidFill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 l="4180" t="44629" r="2500"/>
          <a:stretch/>
        </p:blipFill>
        <p:spPr>
          <a:xfrm>
            <a:off x="3654575" y="966825"/>
            <a:ext cx="2842474" cy="23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3654575" y="3378900"/>
            <a:ext cx="27192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</a:rPr>
              <a:t>Zone wise positive cases map is displayed on website. Also our website contains buttons using which we can send sms and mail. </a:t>
            </a:r>
            <a:endParaRPr sz="1600" b="1">
              <a:solidFill>
                <a:schemeClr val="lt2"/>
              </a:solidFill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5">
            <a:alphaModFix/>
          </a:blip>
          <a:srcRect l="10837" t="20217" r="47940"/>
          <a:stretch/>
        </p:blipFill>
        <p:spPr>
          <a:xfrm>
            <a:off x="6720825" y="933150"/>
            <a:ext cx="2328349" cy="24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6497050" y="3499925"/>
            <a:ext cx="27192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</a:rPr>
              <a:t>Statistics regarding person details and ward details has also been included on our website.</a:t>
            </a:r>
            <a:endParaRPr sz="16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Macintosh PowerPoint</Application>
  <PresentationFormat>On-screen Show (16:9)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Impact</vt:lpstr>
      <vt:lpstr>Verdana</vt:lpstr>
      <vt:lpstr>Roboto</vt:lpstr>
      <vt:lpstr>Comic Sans MS</vt:lpstr>
      <vt:lpstr>Lobster</vt:lpstr>
      <vt:lpstr>Oswald</vt:lpstr>
      <vt:lpstr>Caveat</vt:lpstr>
      <vt:lpstr>Calibri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2020-05-10T08:55:33Z</dcterms:modified>
</cp:coreProperties>
</file>